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391D58-7B9C-4CEC-B8AA-D37CDD8ACEDE}" v="419" dt="2020-03-23T14:13:19.803"/>
    <p1510:client id="{EDBBB1F3-73A4-4F40-AF65-B530BB0B0613}" v="482" dt="2020-03-21T22:52:32.1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83" autoAdjust="0"/>
    <p:restoredTop sz="94660"/>
  </p:normalViewPr>
  <p:slideViewPr>
    <p:cSldViewPr snapToGrid="0">
      <p:cViewPr varScale="1">
        <p:scale>
          <a:sx n="73" d="100"/>
          <a:sy n="73" d="100"/>
        </p:scale>
        <p:origin x="-60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f6f88eef439bed5c" providerId="Windows Live" clId="Web-{9D391D58-7B9C-4CEC-B8AA-D37CDD8ACEDE}"/>
    <pc:docChg chg="addSld modSld">
      <pc:chgData name="Guest User" userId="f6f88eef439bed5c" providerId="Windows Live" clId="Web-{9D391D58-7B9C-4CEC-B8AA-D37CDD8ACEDE}" dt="2020-03-23T14:13:19.803" v="415" actId="1076"/>
      <pc:docMkLst>
        <pc:docMk/>
      </pc:docMkLst>
      <pc:sldChg chg="modSp">
        <pc:chgData name="Guest User" userId="f6f88eef439bed5c" providerId="Windows Live" clId="Web-{9D391D58-7B9C-4CEC-B8AA-D37CDD8ACEDE}" dt="2020-03-23T13:59:27.721" v="215" actId="1076"/>
        <pc:sldMkLst>
          <pc:docMk/>
          <pc:sldMk cId="3276681491" sldId="256"/>
        </pc:sldMkLst>
        <pc:spChg chg="mod">
          <ac:chgData name="Guest User" userId="f6f88eef439bed5c" providerId="Windows Live" clId="Web-{9D391D58-7B9C-4CEC-B8AA-D37CDD8ACEDE}" dt="2020-03-23T13:59:20.830" v="214" actId="20577"/>
          <ac:spMkLst>
            <pc:docMk/>
            <pc:sldMk cId="3276681491" sldId="256"/>
            <ac:spMk id="2" creationId="{26ABDE4D-85D0-4F19-8FB1-9210AA49EA06}"/>
          </ac:spMkLst>
        </pc:spChg>
        <pc:spChg chg="mod">
          <ac:chgData name="Guest User" userId="f6f88eef439bed5c" providerId="Windows Live" clId="Web-{9D391D58-7B9C-4CEC-B8AA-D37CDD8ACEDE}" dt="2020-03-23T13:59:27.721" v="215" actId="1076"/>
          <ac:spMkLst>
            <pc:docMk/>
            <pc:sldMk cId="3276681491" sldId="256"/>
            <ac:spMk id="3" creationId="{CA4E3C87-DEC4-4B6E-A098-30EA2D6DE5A5}"/>
          </ac:spMkLst>
        </pc:spChg>
      </pc:sldChg>
      <pc:sldChg chg="modSp">
        <pc:chgData name="Guest User" userId="f6f88eef439bed5c" providerId="Windows Live" clId="Web-{9D391D58-7B9C-4CEC-B8AA-D37CDD8ACEDE}" dt="2020-03-23T13:59:13.017" v="213" actId="1076"/>
        <pc:sldMkLst>
          <pc:docMk/>
          <pc:sldMk cId="2798922155" sldId="257"/>
        </pc:sldMkLst>
        <pc:spChg chg="mod">
          <ac:chgData name="Guest User" userId="f6f88eef439bed5c" providerId="Windows Live" clId="Web-{9D391D58-7B9C-4CEC-B8AA-D37CDD8ACEDE}" dt="2020-03-23T13:59:13.017" v="213" actId="1076"/>
          <ac:spMkLst>
            <pc:docMk/>
            <pc:sldMk cId="2798922155" sldId="257"/>
            <ac:spMk id="3" creationId="{10E72936-86A6-439E-9E69-E793932EA37F}"/>
          </ac:spMkLst>
        </pc:spChg>
      </pc:sldChg>
      <pc:sldChg chg="modSp">
        <pc:chgData name="Guest User" userId="f6f88eef439bed5c" providerId="Windows Live" clId="Web-{9D391D58-7B9C-4CEC-B8AA-D37CDD8ACEDE}" dt="2020-03-23T14:08:44.379" v="362" actId="20577"/>
        <pc:sldMkLst>
          <pc:docMk/>
          <pc:sldMk cId="1719769657" sldId="258"/>
        </pc:sldMkLst>
        <pc:spChg chg="mod">
          <ac:chgData name="Guest User" userId="f6f88eef439bed5c" providerId="Windows Live" clId="Web-{9D391D58-7B9C-4CEC-B8AA-D37CDD8ACEDE}" dt="2020-03-23T14:08:44.379" v="362" actId="20577"/>
          <ac:spMkLst>
            <pc:docMk/>
            <pc:sldMk cId="1719769657" sldId="258"/>
            <ac:spMk id="3" creationId="{F56A3A36-2ACA-4B30-8482-F2ABFCAAA110}"/>
          </ac:spMkLst>
        </pc:spChg>
      </pc:sldChg>
      <pc:sldChg chg="modSp">
        <pc:chgData name="Guest User" userId="f6f88eef439bed5c" providerId="Windows Live" clId="Web-{9D391D58-7B9C-4CEC-B8AA-D37CDD8ACEDE}" dt="2020-03-23T14:10:06.770" v="382" actId="20577"/>
        <pc:sldMkLst>
          <pc:docMk/>
          <pc:sldMk cId="732621268" sldId="259"/>
        </pc:sldMkLst>
        <pc:spChg chg="mod">
          <ac:chgData name="Guest User" userId="f6f88eef439bed5c" providerId="Windows Live" clId="Web-{9D391D58-7B9C-4CEC-B8AA-D37CDD8ACEDE}" dt="2020-03-23T14:10:06.770" v="382" actId="20577"/>
          <ac:spMkLst>
            <pc:docMk/>
            <pc:sldMk cId="732621268" sldId="259"/>
            <ac:spMk id="3" creationId="{5C839680-303A-4D1C-B93E-EE4CE1F3D125}"/>
          </ac:spMkLst>
        </pc:spChg>
      </pc:sldChg>
      <pc:sldChg chg="modSp">
        <pc:chgData name="Guest User" userId="f6f88eef439bed5c" providerId="Windows Live" clId="Web-{9D391D58-7B9C-4CEC-B8AA-D37CDD8ACEDE}" dt="2020-03-23T14:11:52.662" v="399" actId="20577"/>
        <pc:sldMkLst>
          <pc:docMk/>
          <pc:sldMk cId="1841111692" sldId="260"/>
        </pc:sldMkLst>
        <pc:spChg chg="mod">
          <ac:chgData name="Guest User" userId="f6f88eef439bed5c" providerId="Windows Live" clId="Web-{9D391D58-7B9C-4CEC-B8AA-D37CDD8ACEDE}" dt="2020-03-23T14:10:45.817" v="385" actId="1076"/>
          <ac:spMkLst>
            <pc:docMk/>
            <pc:sldMk cId="1841111692" sldId="260"/>
            <ac:spMk id="2" creationId="{30E56AE5-4276-48F4-AA5D-0F72CAC47723}"/>
          </ac:spMkLst>
        </pc:spChg>
        <pc:spChg chg="mod">
          <ac:chgData name="Guest User" userId="f6f88eef439bed5c" providerId="Windows Live" clId="Web-{9D391D58-7B9C-4CEC-B8AA-D37CDD8ACEDE}" dt="2020-03-23T14:11:52.662" v="399" actId="20577"/>
          <ac:spMkLst>
            <pc:docMk/>
            <pc:sldMk cId="1841111692" sldId="260"/>
            <ac:spMk id="3" creationId="{136A4367-209C-42AC-9655-93FE5E428292}"/>
          </ac:spMkLst>
        </pc:spChg>
      </pc:sldChg>
      <pc:sldChg chg="modSp">
        <pc:chgData name="Guest User" userId="f6f88eef439bed5c" providerId="Windows Live" clId="Web-{9D391D58-7B9C-4CEC-B8AA-D37CDD8ACEDE}" dt="2020-03-23T14:13:19.803" v="415" actId="1076"/>
        <pc:sldMkLst>
          <pc:docMk/>
          <pc:sldMk cId="3607803932" sldId="262"/>
        </pc:sldMkLst>
        <pc:spChg chg="mod">
          <ac:chgData name="Guest User" userId="f6f88eef439bed5c" providerId="Windows Live" clId="Web-{9D391D58-7B9C-4CEC-B8AA-D37CDD8ACEDE}" dt="2020-03-23T14:13:19.803" v="415" actId="1076"/>
          <ac:spMkLst>
            <pc:docMk/>
            <pc:sldMk cId="3607803932" sldId="262"/>
            <ac:spMk id="3" creationId="{E7118014-E7B9-4576-9A9C-0576B668255C}"/>
          </ac:spMkLst>
        </pc:spChg>
      </pc:sldChg>
      <pc:sldChg chg="modSp new">
        <pc:chgData name="Guest User" userId="f6f88eef439bed5c" providerId="Windows Live" clId="Web-{9D391D58-7B9C-4CEC-B8AA-D37CDD8ACEDE}" dt="2020-03-23T13:56:59.407" v="112" actId="1076"/>
        <pc:sldMkLst>
          <pc:docMk/>
          <pc:sldMk cId="2597035956" sldId="266"/>
        </pc:sldMkLst>
        <pc:spChg chg="mod">
          <ac:chgData name="Guest User" userId="f6f88eef439bed5c" providerId="Windows Live" clId="Web-{9D391D58-7B9C-4CEC-B8AA-D37CDD8ACEDE}" dt="2020-03-23T13:56:59.407" v="112" actId="1076"/>
          <ac:spMkLst>
            <pc:docMk/>
            <pc:sldMk cId="2597035956" sldId="266"/>
            <ac:spMk id="2" creationId="{A724CD27-EFFE-40FC-A3C9-F93D7996AC75}"/>
          </ac:spMkLst>
        </pc:spChg>
        <pc:spChg chg="mod">
          <ac:chgData name="Guest User" userId="f6f88eef439bed5c" providerId="Windows Live" clId="Web-{9D391D58-7B9C-4CEC-B8AA-D37CDD8ACEDE}" dt="2020-03-23T13:56:52.704" v="111" actId="1076"/>
          <ac:spMkLst>
            <pc:docMk/>
            <pc:sldMk cId="2597035956" sldId="266"/>
            <ac:spMk id="3" creationId="{12A1AC84-5576-4280-B198-21092B6F089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810A5-1A13-4087-8DFA-155E6E5B5D73}" type="datetimeFigureOut">
              <a:rPr lang="tr-TR" smtClean="0"/>
              <a:pPr/>
              <a:t>25.03.2020</a:t>
            </a:fld>
            <a:endParaRPr lang="tr-TR"/>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CBFCC-E1FF-473E-BF42-70E7405CF17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ABDE4D-85D0-4F19-8FB1-9210AA49EA06}"/>
              </a:ext>
            </a:extLst>
          </p:cNvPr>
          <p:cNvSpPr>
            <a:spLocks noGrp="1"/>
          </p:cNvSpPr>
          <p:nvPr>
            <p:ph type="ctrTitle"/>
          </p:nvPr>
        </p:nvSpPr>
        <p:spPr>
          <a:xfrm>
            <a:off x="1044676" y="1329903"/>
            <a:ext cx="7861574" cy="5532219"/>
          </a:xfrm>
        </p:spPr>
        <p:txBody>
          <a:bodyPr vert="horz" lIns="91440" tIns="45720" rIns="91440" bIns="45720" rtlCol="0" anchor="t">
            <a:noAutofit/>
          </a:bodyPr>
          <a:lstStyle/>
          <a:p>
            <a:pPr algn="just"/>
            <a:endParaRPr lang="en-US" sz="2400" dirty="0">
              <a:ea typeface="+mj-lt"/>
              <a:cs typeface="+mj-lt"/>
            </a:endParaRPr>
          </a:p>
          <a:p>
            <a:pPr algn="just"/>
            <a:endParaRPr lang="en-US" sz="1800" dirty="0">
              <a:ea typeface="+mj-lt"/>
              <a:cs typeface="+mj-lt"/>
            </a:endParaRPr>
          </a:p>
        </p:txBody>
      </p:sp>
      <p:sp>
        <p:nvSpPr>
          <p:cNvPr id="3" name="Subtitle 2">
            <a:extLst>
              <a:ext uri="{FF2B5EF4-FFF2-40B4-BE49-F238E27FC236}">
                <a16:creationId xmlns="" xmlns:a16="http://schemas.microsoft.com/office/drawing/2014/main" id="{CA4E3C87-DEC4-4B6E-A098-30EA2D6DE5A5}"/>
              </a:ext>
            </a:extLst>
          </p:cNvPr>
          <p:cNvSpPr>
            <a:spLocks noGrp="1"/>
          </p:cNvSpPr>
          <p:nvPr>
            <p:ph type="subTitle" idx="1"/>
          </p:nvPr>
        </p:nvSpPr>
        <p:spPr>
          <a:xfrm>
            <a:off x="1305783" y="3692144"/>
            <a:ext cx="6522166" cy="1174590"/>
          </a:xfrm>
        </p:spPr>
        <p:txBody>
          <a:bodyPr>
            <a:noAutofit/>
          </a:bodyPr>
          <a:lstStyle/>
          <a:p>
            <a:r>
              <a:rPr lang="en-US" sz="6600" b="1" dirty="0">
                <a:latin typeface="Gulim"/>
                <a:ea typeface="+mn-lt"/>
                <a:cs typeface="+mn-lt"/>
              </a:rPr>
              <a:t>Lecture Two</a:t>
            </a:r>
          </a:p>
        </p:txBody>
      </p:sp>
    </p:spTree>
    <p:extLst>
      <p:ext uri="{BB962C8B-B14F-4D97-AF65-F5344CB8AC3E}">
        <p14:creationId xmlns="" xmlns:p14="http://schemas.microsoft.com/office/powerpoint/2010/main" val="3276681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86B5E4-08FB-4E07-8A2D-627A027CC24D}"/>
              </a:ext>
            </a:extLst>
          </p:cNvPr>
          <p:cNvSpPr>
            <a:spLocks noGrp="1"/>
          </p:cNvSpPr>
          <p:nvPr>
            <p:ph type="title"/>
          </p:nvPr>
        </p:nvSpPr>
        <p:spPr>
          <a:xfrm flipH="1">
            <a:off x="10570139" y="808056"/>
            <a:ext cx="7899895" cy="1077229"/>
          </a:xfrm>
        </p:spPr>
        <p:txBody>
          <a:bodyPr/>
          <a:lstStyle/>
          <a:p>
            <a:endParaRPr lang="en-US"/>
          </a:p>
        </p:txBody>
      </p:sp>
      <p:sp>
        <p:nvSpPr>
          <p:cNvPr id="3" name="Content Placeholder 2">
            <a:extLst>
              <a:ext uri="{FF2B5EF4-FFF2-40B4-BE49-F238E27FC236}">
                <a16:creationId xmlns="" xmlns:a16="http://schemas.microsoft.com/office/drawing/2014/main" id="{8D1DE5CF-4E24-4117-9D16-2071152259A3}"/>
              </a:ext>
            </a:extLst>
          </p:cNvPr>
          <p:cNvSpPr>
            <a:spLocks noGrp="1"/>
          </p:cNvSpPr>
          <p:nvPr>
            <p:ph idx="1"/>
          </p:nvPr>
        </p:nvSpPr>
        <p:spPr>
          <a:xfrm>
            <a:off x="847034" y="528117"/>
            <a:ext cx="10240690" cy="6197563"/>
          </a:xfrm>
        </p:spPr>
        <p:txBody>
          <a:bodyPr>
            <a:normAutofit fontScale="70000" lnSpcReduction="20000"/>
          </a:bodyPr>
          <a:lstStyle/>
          <a:p>
            <a:pPr marL="344170" indent="-344170" algn="just"/>
            <a:r>
              <a:rPr lang="en-US" b="1">
                <a:ea typeface="+mn-lt"/>
                <a:cs typeface="+mn-lt"/>
              </a:rPr>
              <a:t>Later developments in equivalence</a:t>
            </a:r>
            <a:endParaRPr lang="en-US">
              <a:ea typeface="+mn-lt"/>
              <a:cs typeface="+mn-lt"/>
            </a:endParaRPr>
          </a:p>
          <a:p>
            <a:pPr marL="344170" indent="-344170" algn="just"/>
            <a:r>
              <a:rPr lang="en-US">
                <a:ea typeface="+mn-lt"/>
                <a:cs typeface="+mn-lt"/>
              </a:rPr>
              <a:t>The notion of equivalence  has  held sway as  a key issue  in translation studies. Thus, for instance,  Bassnett (1980/2013) devotes  a section  to ‘problems  of equivalence’  in the  chapter  entitled  ‘central issues’  of translation  studies  and Mona Baker’s </a:t>
            </a:r>
            <a:r>
              <a:rPr lang="en-US" i="1">
                <a:ea typeface="+mn-lt"/>
                <a:cs typeface="+mn-lt"/>
              </a:rPr>
              <a:t>In Other Words </a:t>
            </a:r>
            <a:r>
              <a:rPr lang="en-US">
                <a:ea typeface="+mn-lt"/>
                <a:cs typeface="+mn-lt"/>
              </a:rPr>
              <a:t>(1992/2011) structures chapters around different types  of equivalence  – at the levels of the word, phrase,  grammar, text, pragmatics, etc., but with the proviso that equivalence  ‘is influenced by a variety of linguistic and  cultural factors  and  is therefore  always relative’ (Baker 2011: 6).</a:t>
            </a:r>
          </a:p>
          <a:p>
            <a:pPr marL="344170" indent="-344170" algn="just"/>
            <a:r>
              <a:rPr lang="en-US">
                <a:ea typeface="+mn-lt"/>
                <a:cs typeface="+mn-lt"/>
              </a:rPr>
              <a:t>Equivalence therefore continues  to be a central, if criticized, concept. Kenny (2009:  96) summarizes  criticism that has targeted the ‘circularity’ of the defini- tions of equivalence:  ‘equivalence is supposed to define translation, and transla- tion, in turn, defines  equivalence’.  As might be  imagined, scholars  working in non-linguistic translation  studies  have  been  especially  critical of the  concept. Bassnett summarizes the major problem as she sees it:</a:t>
            </a:r>
          </a:p>
          <a:p>
            <a:pPr marL="344170" indent="-344170"/>
            <a:endParaRPr lang="en-US" dirty="0">
              <a:cs typeface="Arial"/>
            </a:endParaRPr>
          </a:p>
        </p:txBody>
      </p:sp>
    </p:spTree>
    <p:extLst>
      <p:ext uri="{BB962C8B-B14F-4D97-AF65-F5344CB8AC3E}">
        <p14:creationId xmlns="" xmlns:p14="http://schemas.microsoft.com/office/powerpoint/2010/main" val="340984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ABF5AE-15E1-47C2-A19E-132CDFA5CB15}"/>
              </a:ext>
            </a:extLst>
          </p:cNvPr>
          <p:cNvSpPr>
            <a:spLocks noGrp="1"/>
          </p:cNvSpPr>
          <p:nvPr>
            <p:ph type="title"/>
          </p:nvPr>
        </p:nvSpPr>
        <p:spPr>
          <a:xfrm>
            <a:off x="16615355" y="-183982"/>
            <a:ext cx="7958331" cy="1077229"/>
          </a:xfrm>
        </p:spPr>
        <p:txBody>
          <a:bodyPr/>
          <a:lstStyle/>
          <a:p>
            <a:endParaRPr lang="en-US"/>
          </a:p>
        </p:txBody>
      </p:sp>
      <p:sp>
        <p:nvSpPr>
          <p:cNvPr id="3" name="Content Placeholder 2">
            <a:extLst>
              <a:ext uri="{FF2B5EF4-FFF2-40B4-BE49-F238E27FC236}">
                <a16:creationId xmlns="" xmlns:a16="http://schemas.microsoft.com/office/drawing/2014/main" id="{460263BD-2197-438A-8E6A-BCFA9657FAC7}"/>
              </a:ext>
            </a:extLst>
          </p:cNvPr>
          <p:cNvSpPr>
            <a:spLocks noGrp="1"/>
          </p:cNvSpPr>
          <p:nvPr>
            <p:ph idx="1"/>
          </p:nvPr>
        </p:nvSpPr>
        <p:spPr>
          <a:xfrm>
            <a:off x="976429" y="1635173"/>
            <a:ext cx="10240690" cy="3997828"/>
          </a:xfrm>
        </p:spPr>
        <p:txBody>
          <a:bodyPr vert="horz" lIns="91440" tIns="45720" rIns="91440" bIns="45720" rtlCol="0" anchor="ctr">
            <a:noAutofit/>
          </a:bodyPr>
          <a:lstStyle/>
          <a:p>
            <a:pPr marL="344170" indent="-344170" algn="just"/>
            <a:r>
              <a:rPr lang="en-US">
                <a:ea typeface="+mn-lt"/>
                <a:cs typeface="+mn-lt"/>
              </a:rPr>
              <a:t>Translation involves far more  than  replacement of lexical and  grammatical items between languages . . . Once  the  translator  moves  away from close linguistic equivalence,  the problems  of determining  the exact nature  of the level of equivalence  aimed for begin to emerge.</a:t>
            </a:r>
          </a:p>
          <a:p>
            <a:pPr marL="344170" indent="-344170" algn="just"/>
            <a:r>
              <a:rPr lang="en-US">
                <a:ea typeface="+mn-lt"/>
                <a:cs typeface="+mn-lt"/>
              </a:rPr>
              <a:t>Analysing existing theories,  Pym (2007)  defines  two types  of equivalence  and describes how  the  rise  of  Computer-Assisted  Translation  (CAT) tools has given a new twist to these  types:</a:t>
            </a:r>
          </a:p>
          <a:p>
            <a:pPr marL="344170" indent="-344170" algn="just"/>
            <a:r>
              <a:rPr lang="en-US">
                <a:ea typeface="+mn-lt"/>
                <a:cs typeface="+mn-lt"/>
              </a:rPr>
              <a:t>(i)  </a:t>
            </a:r>
            <a:r>
              <a:rPr lang="en-US" b="1">
                <a:ea typeface="+mn-lt"/>
                <a:cs typeface="+mn-lt"/>
              </a:rPr>
              <a:t>‘natural’ equivalence</a:t>
            </a:r>
            <a:r>
              <a:rPr lang="en-US">
                <a:ea typeface="+mn-lt"/>
                <a:cs typeface="+mn-lt"/>
              </a:rPr>
              <a:t>, where the focus is on identifying naturally-occurring terms or stretches of language  in the SL and TL. Translation glossaries and term bases, for example, routinely seek  to plot ‘natural’ equivalents  in the relevant languages;</a:t>
            </a:r>
          </a:p>
          <a:p>
            <a:pPr marL="344170" indent="-344170" algn="just"/>
            <a:r>
              <a:rPr lang="en-US">
                <a:ea typeface="+mn-lt"/>
                <a:cs typeface="+mn-lt"/>
              </a:rPr>
              <a:t>(ii) </a:t>
            </a:r>
            <a:r>
              <a:rPr lang="en-US" b="1">
                <a:ea typeface="+mn-lt"/>
                <a:cs typeface="+mn-lt"/>
              </a:rPr>
              <a:t>‘directional’ equivalence</a:t>
            </a:r>
            <a:r>
              <a:rPr lang="en-US">
                <a:ea typeface="+mn-lt"/>
                <a:cs typeface="+mn-lt"/>
              </a:rPr>
              <a:t>, where the focus is on analysing and rendering the ST meaning in an equivalent form in the TT. Translation memories, working on a corpus  of already translated  material, impose existing ‘directional’ equivalents  on the translator through the flagging up of exact and fuzzy matches with stretches of language  in the database.</a:t>
            </a:r>
          </a:p>
          <a:p>
            <a:pPr marL="344170" indent="-344170"/>
            <a:endParaRPr lang="en-US" dirty="0">
              <a:cs typeface="Arial"/>
            </a:endParaRPr>
          </a:p>
        </p:txBody>
      </p:sp>
    </p:spTree>
    <p:extLst>
      <p:ext uri="{BB962C8B-B14F-4D97-AF65-F5344CB8AC3E}">
        <p14:creationId xmlns="" xmlns:p14="http://schemas.microsoft.com/office/powerpoint/2010/main" val="2044733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24CD27-EFFE-40FC-A3C9-F93D7996AC75}"/>
              </a:ext>
            </a:extLst>
          </p:cNvPr>
          <p:cNvSpPr>
            <a:spLocks noGrp="1"/>
          </p:cNvSpPr>
          <p:nvPr>
            <p:ph type="title"/>
          </p:nvPr>
        </p:nvSpPr>
        <p:spPr>
          <a:xfrm>
            <a:off x="-1054419" y="635528"/>
            <a:ext cx="7958331" cy="1077229"/>
          </a:xfrm>
        </p:spPr>
        <p:txBody>
          <a:bodyPr/>
          <a:lstStyle/>
          <a:p>
            <a:r>
              <a:rPr lang="en-US" b="1" dirty="0">
                <a:ea typeface="+mj-lt"/>
                <a:cs typeface="+mj-lt"/>
              </a:rPr>
              <a:t>Exploration: Different terms</a:t>
            </a:r>
            <a:endParaRPr lang="en-US" dirty="0"/>
          </a:p>
        </p:txBody>
      </p:sp>
      <p:sp>
        <p:nvSpPr>
          <p:cNvPr id="3" name="Content Placeholder 2">
            <a:extLst>
              <a:ext uri="{FF2B5EF4-FFF2-40B4-BE49-F238E27FC236}">
                <a16:creationId xmlns="" xmlns:a16="http://schemas.microsoft.com/office/drawing/2014/main" id="{12A1AC84-5576-4280-B198-21092B6F0895}"/>
              </a:ext>
            </a:extLst>
          </p:cNvPr>
          <p:cNvSpPr>
            <a:spLocks noGrp="1"/>
          </p:cNvSpPr>
          <p:nvPr>
            <p:ph idx="1"/>
          </p:nvPr>
        </p:nvSpPr>
        <p:spPr>
          <a:xfrm>
            <a:off x="1005184" y="1491399"/>
            <a:ext cx="10341332" cy="5061752"/>
          </a:xfrm>
        </p:spPr>
        <p:txBody>
          <a:bodyPr>
            <a:normAutofit fontScale="85000" lnSpcReduction="10000"/>
          </a:bodyPr>
          <a:lstStyle/>
          <a:p>
            <a:pPr marL="344170" indent="-344170" algn="just">
              <a:lnSpc>
                <a:spcPct val="90000"/>
              </a:lnSpc>
              <a:spcBef>
                <a:spcPct val="0"/>
              </a:spcBef>
              <a:spcAft>
                <a:spcPts val="0"/>
              </a:spcAft>
            </a:pPr>
            <a:endParaRPr lang="en-US">
              <a:cs typeface="Arial"/>
            </a:endParaRPr>
          </a:p>
          <a:p>
            <a:pPr marL="344170" indent="-344170" algn="just">
              <a:lnSpc>
                <a:spcPct val="90000"/>
              </a:lnSpc>
              <a:spcBef>
                <a:spcPct val="0"/>
              </a:spcBef>
              <a:spcAft>
                <a:spcPts val="0"/>
              </a:spcAft>
            </a:pPr>
            <a:r>
              <a:rPr lang="en-US" sz="3200" dirty="0">
                <a:solidFill>
                  <a:schemeClr val="accent3">
                    <a:lumMod val="20000"/>
                    <a:lumOff val="80000"/>
                  </a:schemeClr>
                </a:solidFill>
                <a:cs typeface="Arial"/>
              </a:rPr>
              <a:t>Discussion of Newmark</a:t>
            </a:r>
          </a:p>
          <a:p>
            <a:pPr marL="0" indent="0" algn="just">
              <a:lnSpc>
                <a:spcPct val="90000"/>
              </a:lnSpc>
              <a:spcBef>
                <a:spcPct val="0"/>
              </a:spcBef>
              <a:spcAft>
                <a:spcPts val="0"/>
              </a:spcAft>
              <a:buNone/>
            </a:pPr>
            <a:endParaRPr lang="en-US" dirty="0">
              <a:cs typeface="+mn-lt"/>
            </a:endParaRPr>
          </a:p>
          <a:p>
            <a:pPr marL="344170" indent="-344170" algn="just">
              <a:lnSpc>
                <a:spcPct val="90000"/>
              </a:lnSpc>
              <a:spcBef>
                <a:spcPct val="0"/>
              </a:spcBef>
              <a:spcAft>
                <a:spcPts val="0"/>
              </a:spcAft>
            </a:pPr>
            <a:r>
              <a:rPr lang="en-US" dirty="0">
                <a:cs typeface="Arial"/>
              </a:rPr>
              <a:t>Newmark’s terms semantic translation and communicative translation have generally received far less discussion than Nida’s formal and dynamic </a:t>
            </a:r>
            <a:r>
              <a:rPr lang="en-US" dirty="0" err="1">
                <a:cs typeface="Arial"/>
              </a:rPr>
              <a:t>equivalence.This</a:t>
            </a:r>
            <a:r>
              <a:rPr lang="en-US" dirty="0">
                <a:cs typeface="Arial"/>
              </a:rPr>
              <a:t> may be because, despite Newmark’s relevant criticisms of equivalent effect, they raise some of the same points concerning the translation process and the importance of the TT reader. One of the difficulties encountered by translation studies in systematically following up advances in theory may indeed be partly attributable to  the  overabundance of terminology. Newmark himself, for instance,  defines Juliane House’s pair of ‘overt’ and ‘covert’ translation in terms of his  own  semantic   and  communicative  translation  (Newmark  1981: 52)  and considers communicative  translation  to  be  ‘identical’ to  Nida’s  functional  or dynamic equivalence  (Newmark 2009: 30).</a:t>
            </a:r>
            <a:endParaRPr lang="en-US" dirty="0">
              <a:ea typeface="+mn-lt"/>
              <a:cs typeface="+mn-lt"/>
            </a:endParaRPr>
          </a:p>
          <a:p>
            <a:pPr marL="344170" indent="-344170" algn="just">
              <a:lnSpc>
                <a:spcPct val="90000"/>
              </a:lnSpc>
              <a:spcBef>
                <a:spcPct val="0"/>
              </a:spcBef>
              <a:spcAft>
                <a:spcPts val="0"/>
              </a:spcAft>
            </a:pPr>
            <a:endParaRPr lang="en-US" dirty="0">
              <a:ea typeface="+mn-lt"/>
              <a:cs typeface="+mn-lt"/>
            </a:endParaRPr>
          </a:p>
          <a:p>
            <a:pPr marL="344170" indent="-344170"/>
            <a:endParaRPr lang="en-US" dirty="0">
              <a:cs typeface="Arial"/>
            </a:endParaRPr>
          </a:p>
        </p:txBody>
      </p:sp>
    </p:spTree>
    <p:extLst>
      <p:ext uri="{BB962C8B-B14F-4D97-AF65-F5344CB8AC3E}">
        <p14:creationId xmlns="" xmlns:p14="http://schemas.microsoft.com/office/powerpoint/2010/main" val="259703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A02062-23B1-40B6-9F05-5CD51C8993E0}"/>
              </a:ext>
            </a:extLst>
          </p:cNvPr>
          <p:cNvSpPr>
            <a:spLocks noGrp="1"/>
          </p:cNvSpPr>
          <p:nvPr>
            <p:ph type="title"/>
          </p:nvPr>
        </p:nvSpPr>
        <p:spPr>
          <a:xfrm>
            <a:off x="2611808" y="808056"/>
            <a:ext cx="13119802" cy="1077229"/>
          </a:xfrm>
        </p:spPr>
        <p:txBody>
          <a:bodyPr/>
          <a:lstStyle/>
          <a:p>
            <a:endParaRPr lang="en-US"/>
          </a:p>
        </p:txBody>
      </p:sp>
      <p:sp>
        <p:nvSpPr>
          <p:cNvPr id="3" name="Content Placeholder 2">
            <a:extLst>
              <a:ext uri="{FF2B5EF4-FFF2-40B4-BE49-F238E27FC236}">
                <a16:creationId xmlns="" xmlns:a16="http://schemas.microsoft.com/office/drawing/2014/main" id="{10E72936-86A6-439E-9E69-E793932EA37F}"/>
              </a:ext>
            </a:extLst>
          </p:cNvPr>
          <p:cNvSpPr>
            <a:spLocks noGrp="1"/>
          </p:cNvSpPr>
          <p:nvPr>
            <p:ph idx="1"/>
          </p:nvPr>
        </p:nvSpPr>
        <p:spPr>
          <a:xfrm>
            <a:off x="1091448" y="686267"/>
            <a:ext cx="10226313" cy="5363677"/>
          </a:xfrm>
        </p:spPr>
        <p:txBody>
          <a:bodyPr>
            <a:normAutofit fontScale="85000" lnSpcReduction="20000"/>
          </a:bodyPr>
          <a:lstStyle/>
          <a:p>
            <a:pPr marL="344170" indent="-344170"/>
            <a:r>
              <a:rPr lang="en-US" dirty="0">
                <a:ea typeface="+mn-lt"/>
                <a:cs typeface="+mn-lt"/>
              </a:rPr>
              <a:t>Newmark has been  criticized for his strong prescriptivism, and the language of his evaluations still bears  traces  of what he himself called the ‘pre-linguistics era’ of translation studies:  translations  are ‘smooth’ or ‘awkward’, while translation itself is an ‘art’ (if semantic)  or a ‘craft’  (if communicative). Nonetheless, the large number of examples in Newmark’s work provide ample guidance and advice for the trainee, and many of the questions he tackles  are of important practical relevance  to translation. It should also be noted  that in his later discourse (e.g. Pedrola  1999,  Newmark 2009: 34), he emphasized the aesthetic principles  of writing, the difference between ‘social, non-literary’ and ‘authoritative and serious’ translation and an ethical and truth-seeking function for translation.</a:t>
            </a:r>
          </a:p>
        </p:txBody>
      </p:sp>
    </p:spTree>
    <p:extLst>
      <p:ext uri="{BB962C8B-B14F-4D97-AF65-F5344CB8AC3E}">
        <p14:creationId xmlns="" xmlns:p14="http://schemas.microsoft.com/office/powerpoint/2010/main" val="2798922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0E2CA0-D0CC-4711-A305-8BB4FB8A1220}"/>
              </a:ext>
            </a:extLst>
          </p:cNvPr>
          <p:cNvSpPr>
            <a:spLocks noGrp="1"/>
          </p:cNvSpPr>
          <p:nvPr>
            <p:ph type="title"/>
          </p:nvPr>
        </p:nvSpPr>
        <p:spPr>
          <a:xfrm>
            <a:off x="-925022" y="232962"/>
            <a:ext cx="7958331" cy="1077229"/>
          </a:xfrm>
        </p:spPr>
        <p:txBody>
          <a:bodyPr/>
          <a:lstStyle/>
          <a:p>
            <a:r>
              <a:rPr lang="en-US" b="1">
                <a:ea typeface="+mj-lt"/>
                <a:cs typeface="+mj-lt"/>
              </a:rPr>
              <a:t>Koller: equivalence relations</a:t>
            </a:r>
            <a:endParaRPr lang="en-US"/>
          </a:p>
        </p:txBody>
      </p:sp>
      <p:sp>
        <p:nvSpPr>
          <p:cNvPr id="3" name="Content Placeholder 2">
            <a:extLst>
              <a:ext uri="{FF2B5EF4-FFF2-40B4-BE49-F238E27FC236}">
                <a16:creationId xmlns="" xmlns:a16="http://schemas.microsoft.com/office/drawing/2014/main" id="{F56A3A36-2ACA-4B30-8482-F2ABFCAAA110}"/>
              </a:ext>
            </a:extLst>
          </p:cNvPr>
          <p:cNvSpPr>
            <a:spLocks noGrp="1"/>
          </p:cNvSpPr>
          <p:nvPr>
            <p:ph idx="1"/>
          </p:nvPr>
        </p:nvSpPr>
        <p:spPr>
          <a:xfrm>
            <a:off x="1033939" y="1721437"/>
            <a:ext cx="10140049" cy="3997828"/>
          </a:xfrm>
        </p:spPr>
        <p:txBody>
          <a:bodyPr vert="horz" lIns="91440" tIns="45720" rIns="91440" bIns="45720" rtlCol="0" anchor="ctr">
            <a:noAutofit/>
          </a:bodyPr>
          <a:lstStyle/>
          <a:p>
            <a:pPr marL="344170" indent="-344170" algn="just"/>
            <a:r>
              <a:rPr lang="en-US" dirty="0">
                <a:ea typeface="+mn-lt"/>
                <a:cs typeface="+mn-lt"/>
              </a:rPr>
              <a:t>Nida's move towards a science of translation proved to be especially influential in Germany.</a:t>
            </a:r>
            <a:endParaRPr lang="en-US" dirty="0">
              <a:cs typeface="Arial"/>
            </a:endParaRPr>
          </a:p>
          <a:p>
            <a:pPr marL="344170" indent="-344170" algn="just"/>
            <a:r>
              <a:rPr lang="en-US" dirty="0">
                <a:ea typeface="+mn-lt"/>
                <a:cs typeface="+mn-lt"/>
              </a:rPr>
              <a:t>Among the most prominent German scholars in the translation science field during 1970s and 1980s were Wolfram </a:t>
            </a:r>
            <a:r>
              <a:rPr lang="en-US" dirty="0" err="1">
                <a:ea typeface="+mn-lt"/>
                <a:cs typeface="+mn-lt"/>
              </a:rPr>
              <a:t>Wilss</a:t>
            </a:r>
            <a:r>
              <a:rPr lang="en-US" dirty="0">
                <a:ea typeface="+mn-lt"/>
                <a:cs typeface="+mn-lt"/>
              </a:rPr>
              <a:t> of Saarland University, and from the German Democratic Republic, the Leipzig School, including Otto Kade and Albrecht Neubert.</a:t>
            </a:r>
          </a:p>
          <a:p>
            <a:pPr marL="0" indent="0">
              <a:buNone/>
            </a:pPr>
            <a:r>
              <a:rPr lang="en-US" dirty="0">
                <a:ea typeface="+mn-lt"/>
                <a:cs typeface="+mn-lt"/>
              </a:rPr>
              <a:t>-Important  work to  refine  the  concept of equivalence  was  carried  out  by: Werner  Koller in Heidelberg  (West  Germany)  and  Bergen  (Norway).  </a:t>
            </a:r>
            <a:endParaRPr lang="en-US" dirty="0">
              <a:cs typeface="Arial"/>
            </a:endParaRPr>
          </a:p>
          <a:p>
            <a:pPr marL="0" indent="0">
              <a:buNone/>
            </a:pPr>
            <a:r>
              <a:rPr lang="en-US" dirty="0">
                <a:ea typeface="+mn-lt"/>
                <a:cs typeface="+mn-lt"/>
              </a:rPr>
              <a:t>- The two can be differentiated as follows:</a:t>
            </a:r>
          </a:p>
          <a:p>
            <a:pPr marL="344170" indent="-344170"/>
            <a:endParaRPr lang="en-US" dirty="0">
              <a:cs typeface="Arial"/>
            </a:endParaRPr>
          </a:p>
        </p:txBody>
      </p:sp>
    </p:spTree>
    <p:extLst>
      <p:ext uri="{BB962C8B-B14F-4D97-AF65-F5344CB8AC3E}">
        <p14:creationId xmlns="" xmlns:p14="http://schemas.microsoft.com/office/powerpoint/2010/main" val="1719769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083763-30D9-4A6E-88D6-1CDAEF1F7D63}"/>
              </a:ext>
            </a:extLst>
          </p:cNvPr>
          <p:cNvSpPr>
            <a:spLocks noGrp="1"/>
          </p:cNvSpPr>
          <p:nvPr>
            <p:ph type="title"/>
          </p:nvPr>
        </p:nvSpPr>
        <p:spPr>
          <a:xfrm>
            <a:off x="14314978" y="879943"/>
            <a:ext cx="7958331" cy="1077229"/>
          </a:xfrm>
        </p:spPr>
        <p:txBody>
          <a:bodyPr/>
          <a:lstStyle/>
          <a:p>
            <a:endParaRPr lang="en-US"/>
          </a:p>
        </p:txBody>
      </p:sp>
      <p:sp>
        <p:nvSpPr>
          <p:cNvPr id="3" name="Content Placeholder 2">
            <a:extLst>
              <a:ext uri="{FF2B5EF4-FFF2-40B4-BE49-F238E27FC236}">
                <a16:creationId xmlns="" xmlns:a16="http://schemas.microsoft.com/office/drawing/2014/main" id="{5C839680-303A-4D1C-B93E-EE4CE1F3D125}"/>
              </a:ext>
            </a:extLst>
          </p:cNvPr>
          <p:cNvSpPr>
            <a:spLocks noGrp="1"/>
          </p:cNvSpPr>
          <p:nvPr>
            <p:ph idx="1"/>
          </p:nvPr>
        </p:nvSpPr>
        <p:spPr>
          <a:xfrm>
            <a:off x="1062693" y="1721436"/>
            <a:ext cx="10068162" cy="3997828"/>
          </a:xfrm>
        </p:spPr>
        <p:txBody>
          <a:bodyPr vert="horz" lIns="91440" tIns="45720" rIns="91440" bIns="45720" rtlCol="0" anchor="ctr">
            <a:noAutofit/>
          </a:bodyPr>
          <a:lstStyle/>
          <a:p>
            <a:pPr marL="344170" indent="-344170" algn="just"/>
            <a:r>
              <a:rPr lang="en-US" dirty="0">
                <a:ea typeface="+mn-lt"/>
                <a:cs typeface="+mn-lt"/>
              </a:rPr>
              <a:t>(1) </a:t>
            </a:r>
            <a:r>
              <a:rPr lang="en-US" b="1" dirty="0">
                <a:ea typeface="+mn-lt"/>
                <a:cs typeface="+mn-lt"/>
              </a:rPr>
              <a:t>Correspondence </a:t>
            </a:r>
            <a:r>
              <a:rPr lang="en-US" dirty="0">
                <a:ea typeface="+mn-lt"/>
                <a:cs typeface="+mn-lt"/>
              </a:rPr>
              <a:t>falls within the  field of contrastive  linguistics,  which compares two language  systems  and describes differences  and similarities contrastively.  Its parameters are  those  of Saussure’s </a:t>
            </a:r>
            <a:r>
              <a:rPr lang="en-US" i="1" dirty="0">
                <a:ea typeface="+mn-lt"/>
                <a:cs typeface="+mn-lt"/>
              </a:rPr>
              <a:t>langue  </a:t>
            </a:r>
            <a:endParaRPr lang="en-US" dirty="0">
              <a:ea typeface="+mn-lt"/>
              <a:cs typeface="+mn-lt"/>
            </a:endParaRPr>
          </a:p>
          <a:p>
            <a:pPr marL="344170" indent="-344170" algn="just"/>
            <a:r>
              <a:rPr lang="en-US" dirty="0">
                <a:ea typeface="+mn-lt"/>
                <a:cs typeface="+mn-lt"/>
              </a:rPr>
              <a:t> This would  include  the  identification  of false  friends  and of signs of lexical, morphological and syntactic interference.</a:t>
            </a:r>
            <a:endParaRPr lang="en-US">
              <a:cs typeface="Arial"/>
            </a:endParaRPr>
          </a:p>
          <a:p>
            <a:pPr marL="344170" indent="-344170" algn="just"/>
            <a:r>
              <a:rPr lang="en-US" dirty="0">
                <a:ea typeface="+mn-lt"/>
                <a:cs typeface="+mn-lt"/>
              </a:rPr>
              <a:t>(2) </a:t>
            </a:r>
            <a:r>
              <a:rPr lang="en-US" b="1" dirty="0">
                <a:ea typeface="+mn-lt"/>
                <a:cs typeface="+mn-lt"/>
              </a:rPr>
              <a:t>Equivalence</a:t>
            </a:r>
            <a:r>
              <a:rPr lang="en-US" dirty="0">
                <a:ea typeface="+mn-lt"/>
                <a:cs typeface="+mn-lt"/>
              </a:rPr>
              <a:t>, on the other hand, relates to equivalent items in specific ST– TT pairs  and  contexts.  The parameter  is that  of Saussure’s </a:t>
            </a:r>
            <a:r>
              <a:rPr lang="en-US" i="1" dirty="0">
                <a:ea typeface="+mn-lt"/>
                <a:cs typeface="+mn-lt"/>
              </a:rPr>
              <a:t>parole</a:t>
            </a:r>
            <a:r>
              <a:rPr lang="en-US" dirty="0">
                <a:ea typeface="+mn-lt"/>
                <a:cs typeface="+mn-lt"/>
              </a:rPr>
              <a:t>. </a:t>
            </a:r>
          </a:p>
          <a:p>
            <a:pPr marL="344170" indent="-344170" algn="just"/>
            <a:r>
              <a:rPr lang="en-US" dirty="0">
                <a:ea typeface="+mn-lt"/>
                <a:cs typeface="+mn-lt"/>
              </a:rPr>
              <a:t>Importantly, Koller (1979a: 185) points out that, while knowledge of correspond- </a:t>
            </a:r>
            <a:r>
              <a:rPr lang="en-US" dirty="0" err="1">
                <a:ea typeface="+mn-lt"/>
                <a:cs typeface="+mn-lt"/>
              </a:rPr>
              <a:t>ences</a:t>
            </a:r>
            <a:r>
              <a:rPr lang="en-US" dirty="0">
                <a:ea typeface="+mn-lt"/>
                <a:cs typeface="+mn-lt"/>
              </a:rPr>
              <a:t> is indicative of competence in the foreign language,  it is knowledge  and ability in equivalences that are indicative of competence in translation. However, the question  still remains as to what exactly has to be equivalent.</a:t>
            </a:r>
            <a:endParaRPr lang="en-US"/>
          </a:p>
          <a:p>
            <a:pPr marL="344170" indent="-344170"/>
            <a:endParaRPr lang="en-US" dirty="0">
              <a:cs typeface="Arial"/>
            </a:endParaRPr>
          </a:p>
        </p:txBody>
      </p:sp>
    </p:spTree>
    <p:extLst>
      <p:ext uri="{BB962C8B-B14F-4D97-AF65-F5344CB8AC3E}">
        <p14:creationId xmlns="" xmlns:p14="http://schemas.microsoft.com/office/powerpoint/2010/main" val="73262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E56AE5-4276-48F4-AA5D-0F72CAC47723}"/>
              </a:ext>
            </a:extLst>
          </p:cNvPr>
          <p:cNvSpPr>
            <a:spLocks noGrp="1"/>
          </p:cNvSpPr>
          <p:nvPr>
            <p:ph type="title"/>
          </p:nvPr>
        </p:nvSpPr>
        <p:spPr>
          <a:xfrm flipH="1">
            <a:off x="13143686" y="-773454"/>
            <a:ext cx="4995669" cy="775305"/>
          </a:xfrm>
        </p:spPr>
        <p:txBody>
          <a:bodyPr/>
          <a:lstStyle/>
          <a:p>
            <a:endParaRPr lang="en-US"/>
          </a:p>
        </p:txBody>
      </p:sp>
      <p:sp>
        <p:nvSpPr>
          <p:cNvPr id="3" name="Content Placeholder 2">
            <a:extLst>
              <a:ext uri="{FF2B5EF4-FFF2-40B4-BE49-F238E27FC236}">
                <a16:creationId xmlns="" xmlns:a16="http://schemas.microsoft.com/office/drawing/2014/main" id="{136A4367-209C-42AC-9655-93FE5E428292}"/>
              </a:ext>
            </a:extLst>
          </p:cNvPr>
          <p:cNvSpPr>
            <a:spLocks noGrp="1"/>
          </p:cNvSpPr>
          <p:nvPr>
            <p:ph idx="1"/>
          </p:nvPr>
        </p:nvSpPr>
        <p:spPr>
          <a:xfrm>
            <a:off x="1033938" y="1721436"/>
            <a:ext cx="9895635" cy="3767791"/>
          </a:xfrm>
        </p:spPr>
        <p:txBody>
          <a:bodyPr vert="horz" lIns="91440" tIns="45720" rIns="91440" bIns="45720" rtlCol="0" anchor="ctr">
            <a:noAutofit/>
          </a:bodyPr>
          <a:lstStyle/>
          <a:p>
            <a:pPr marL="344170" indent="-344170"/>
            <a:r>
              <a:rPr lang="en-US" dirty="0">
                <a:ea typeface="+mn-lt"/>
                <a:cs typeface="+mn-lt"/>
              </a:rPr>
              <a:t>In an attempt to answer this question, </a:t>
            </a:r>
          </a:p>
          <a:p>
            <a:pPr marL="344170" indent="-344170" algn="just"/>
            <a:r>
              <a:rPr lang="en-US" dirty="0">
                <a:ea typeface="+mn-lt"/>
                <a:cs typeface="+mn-lt"/>
              </a:rPr>
              <a:t>Koller 1995 and Hatim and Munday 2004: 170–4) differentiates  </a:t>
            </a:r>
            <a:r>
              <a:rPr lang="en-US" b="1" dirty="0">
                <a:ea typeface="+mn-lt"/>
                <a:cs typeface="+mn-lt"/>
              </a:rPr>
              <a:t>five types of equivalence relations</a:t>
            </a:r>
            <a:r>
              <a:rPr lang="en-US" dirty="0">
                <a:ea typeface="+mn-lt"/>
                <a:cs typeface="+mn-lt"/>
              </a:rPr>
              <a:t>, constrained, in what is known as </a:t>
            </a:r>
            <a:r>
              <a:rPr lang="en-US" b="1" dirty="0">
                <a:ea typeface="+mn-lt"/>
                <a:cs typeface="+mn-lt"/>
              </a:rPr>
              <a:t>double linkage</a:t>
            </a:r>
            <a:r>
              <a:rPr lang="en-US" dirty="0">
                <a:ea typeface="+mn-lt"/>
                <a:cs typeface="+mn-lt"/>
              </a:rPr>
              <a:t>, by the ST on the one hand and by the communicative conditions of the receiver on the other. These equivalence  types are listed below:</a:t>
            </a:r>
          </a:p>
          <a:p>
            <a:pPr marL="344170" indent="-344170" algn="just"/>
            <a:r>
              <a:rPr lang="en-US" dirty="0">
                <a:ea typeface="+mn-lt"/>
                <a:cs typeface="+mn-lt"/>
              </a:rPr>
              <a:t>(1) </a:t>
            </a:r>
            <a:r>
              <a:rPr lang="en-US" b="1" dirty="0">
                <a:ea typeface="+mn-lt"/>
                <a:cs typeface="+mn-lt"/>
              </a:rPr>
              <a:t>Denotative  equivalence</a:t>
            </a:r>
            <a:r>
              <a:rPr lang="en-US" dirty="0">
                <a:ea typeface="+mn-lt"/>
                <a:cs typeface="+mn-lt"/>
              </a:rPr>
              <a:t>,  related   to  equivalence   of  the  extralinguistic content  of a text. Other literature, says Koller, calls this ‘content invariance’.</a:t>
            </a:r>
          </a:p>
          <a:p>
            <a:pPr marL="344170" indent="-344170" algn="just"/>
            <a:r>
              <a:rPr lang="en-US" dirty="0">
                <a:ea typeface="+mn-lt"/>
                <a:cs typeface="+mn-lt"/>
              </a:rPr>
              <a:t>(2) </a:t>
            </a:r>
            <a:r>
              <a:rPr lang="en-US" b="1" dirty="0">
                <a:ea typeface="+mn-lt"/>
                <a:cs typeface="+mn-lt"/>
              </a:rPr>
              <a:t>Connotative equivalence</a:t>
            </a:r>
            <a:r>
              <a:rPr lang="en-US" dirty="0">
                <a:ea typeface="+mn-lt"/>
                <a:cs typeface="+mn-lt"/>
              </a:rPr>
              <a:t>, related to lexical choices,  especially between near-synonyms.  Koller considers this type of equivalence  to be referred to by others as ‘stylistic equivalence’.</a:t>
            </a:r>
          </a:p>
          <a:p>
            <a:pPr marL="344170" indent="-344170" algn="just"/>
            <a:r>
              <a:rPr lang="en-US" dirty="0">
                <a:ea typeface="+mn-lt"/>
                <a:cs typeface="+mn-lt"/>
              </a:rPr>
              <a:t>(3) </a:t>
            </a:r>
            <a:r>
              <a:rPr lang="en-US" b="1" dirty="0">
                <a:ea typeface="+mn-lt"/>
                <a:cs typeface="+mn-lt"/>
              </a:rPr>
              <a:t>Text-normative equivalence</a:t>
            </a:r>
            <a:r>
              <a:rPr lang="en-US" dirty="0">
                <a:ea typeface="+mn-lt"/>
                <a:cs typeface="+mn-lt"/>
              </a:rPr>
              <a:t>, related to text types, with different kinds of texts behaving in different ways. This is closely linked to work by Katharina Reiss.</a:t>
            </a:r>
          </a:p>
          <a:p>
            <a:pPr marL="344170" indent="-344170" algn="just"/>
            <a:r>
              <a:rPr lang="en-US" dirty="0">
                <a:ea typeface="+mn-lt"/>
                <a:cs typeface="+mn-lt"/>
              </a:rPr>
              <a:t>(4) </a:t>
            </a:r>
            <a:r>
              <a:rPr lang="en-US" b="1" dirty="0">
                <a:ea typeface="+mn-lt"/>
                <a:cs typeface="+mn-lt"/>
              </a:rPr>
              <a:t>Pragmatic equivalence</a:t>
            </a:r>
            <a:r>
              <a:rPr lang="en-US" dirty="0">
                <a:ea typeface="+mn-lt"/>
                <a:cs typeface="+mn-lt"/>
              </a:rPr>
              <a:t>, or ‘communicative equivalence’, is oriented towards the receiver of the text or message. This is Nida’s dynamic equivalence.</a:t>
            </a:r>
          </a:p>
          <a:p>
            <a:pPr marL="344170" indent="-344170"/>
            <a:endParaRPr lang="en-US" dirty="0">
              <a:cs typeface="Arial"/>
            </a:endParaRPr>
          </a:p>
        </p:txBody>
      </p:sp>
    </p:spTree>
    <p:extLst>
      <p:ext uri="{BB962C8B-B14F-4D97-AF65-F5344CB8AC3E}">
        <p14:creationId xmlns="" xmlns:p14="http://schemas.microsoft.com/office/powerpoint/2010/main" val="1841111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5432C4-80D6-404B-B1D4-5872FF4FBA1E}"/>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1973ED73-E9D5-48F6-80F9-A728E3AFF3CC}"/>
              </a:ext>
            </a:extLst>
          </p:cNvPr>
          <p:cNvSpPr>
            <a:spLocks noGrp="1"/>
          </p:cNvSpPr>
          <p:nvPr>
            <p:ph idx="1"/>
          </p:nvPr>
        </p:nvSpPr>
        <p:spPr>
          <a:xfrm>
            <a:off x="1048316" y="-1326563"/>
            <a:ext cx="7796540" cy="3997828"/>
          </a:xfrm>
        </p:spPr>
        <p:txBody>
          <a:bodyPr/>
          <a:lstStyle/>
          <a:p>
            <a:pPr marL="344170" indent="-344170"/>
            <a:r>
              <a:rPr lang="en-US">
                <a:ea typeface="+mn-lt"/>
                <a:cs typeface="+mn-lt"/>
              </a:rPr>
              <a:t>Koller describes the different types of equivalence in terms of their research foci. These are summarized in Table 2.</a:t>
            </a:r>
          </a:p>
        </p:txBody>
      </p:sp>
      <p:pic>
        <p:nvPicPr>
          <p:cNvPr id="4" name="Picture 4" descr="A screenshot of a cell phone&#10;&#10;Description generated with very high confidence">
            <a:extLst>
              <a:ext uri="{FF2B5EF4-FFF2-40B4-BE49-F238E27FC236}">
                <a16:creationId xmlns="" xmlns:a16="http://schemas.microsoft.com/office/drawing/2014/main" id="{9E5F0909-CD88-41D6-892D-6AA760B03D81}"/>
              </a:ext>
            </a:extLst>
          </p:cNvPr>
          <p:cNvPicPr>
            <a:picLocks noChangeAspect="1"/>
          </p:cNvPicPr>
          <p:nvPr/>
        </p:nvPicPr>
        <p:blipFill>
          <a:blip r:embed="rId2" cstate="print"/>
          <a:stretch>
            <a:fillRect/>
          </a:stretch>
        </p:blipFill>
        <p:spPr>
          <a:xfrm>
            <a:off x="1273834" y="1013180"/>
            <a:ext cx="9874369" cy="5694281"/>
          </a:xfrm>
          <a:prstGeom prst="rect">
            <a:avLst/>
          </a:prstGeom>
        </p:spPr>
      </p:pic>
    </p:spTree>
    <p:extLst>
      <p:ext uri="{BB962C8B-B14F-4D97-AF65-F5344CB8AC3E}">
        <p14:creationId xmlns="" xmlns:p14="http://schemas.microsoft.com/office/powerpoint/2010/main" val="56846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D488CE-B3F3-4F57-8A0B-4421A071C2EA}"/>
              </a:ext>
            </a:extLst>
          </p:cNvPr>
          <p:cNvSpPr>
            <a:spLocks noGrp="1"/>
          </p:cNvSpPr>
          <p:nvPr>
            <p:ph type="title"/>
          </p:nvPr>
        </p:nvSpPr>
        <p:spPr>
          <a:xfrm>
            <a:off x="14243091" y="980584"/>
            <a:ext cx="7958331" cy="1077229"/>
          </a:xfrm>
        </p:spPr>
        <p:txBody>
          <a:bodyPr/>
          <a:lstStyle/>
          <a:p>
            <a:endParaRPr lang="en-US"/>
          </a:p>
        </p:txBody>
      </p:sp>
      <p:sp>
        <p:nvSpPr>
          <p:cNvPr id="3" name="Content Placeholder 2">
            <a:extLst>
              <a:ext uri="{FF2B5EF4-FFF2-40B4-BE49-F238E27FC236}">
                <a16:creationId xmlns="" xmlns:a16="http://schemas.microsoft.com/office/drawing/2014/main" id="{E7118014-E7B9-4576-9A9C-0576B668255C}"/>
              </a:ext>
            </a:extLst>
          </p:cNvPr>
          <p:cNvSpPr>
            <a:spLocks noGrp="1"/>
          </p:cNvSpPr>
          <p:nvPr>
            <p:ph idx="1"/>
          </p:nvPr>
        </p:nvSpPr>
        <p:spPr>
          <a:xfrm>
            <a:off x="631373" y="2670342"/>
            <a:ext cx="10686388" cy="2330055"/>
          </a:xfrm>
        </p:spPr>
        <p:txBody>
          <a:bodyPr vert="horz" lIns="91440" tIns="45720" rIns="91440" bIns="45720" rtlCol="0" anchor="ctr">
            <a:noAutofit/>
          </a:bodyPr>
          <a:lstStyle/>
          <a:p>
            <a:pPr marL="344170" indent="-344170"/>
            <a:r>
              <a:rPr lang="en-US" b="1" dirty="0">
                <a:ea typeface="+mn-lt"/>
                <a:cs typeface="+mn-lt"/>
              </a:rPr>
              <a:t>Table 2    </a:t>
            </a:r>
            <a:r>
              <a:rPr lang="en-US" dirty="0">
                <a:ea typeface="+mn-lt"/>
                <a:cs typeface="+mn-lt"/>
              </a:rPr>
              <a:t>Characteristics of research foci for different equivalence  types  </a:t>
            </a:r>
          </a:p>
          <a:p>
            <a:pPr marL="344170" indent="-344170" algn="just"/>
            <a:r>
              <a:rPr lang="en-US" dirty="0">
                <a:ea typeface="+mn-lt"/>
                <a:cs typeface="+mn-lt"/>
              </a:rPr>
              <a:t>The crucial point again is that, in order to assist  the translator,  the equivalences  are hierarchically ordered  according  to the needs of the communicative situation. So, the translator first tries denotative equivalence  and, if this is inadequate, will need  to seek equivalence  at a higher level – connotative, text-normative, etc. How the appropriate level is to be decided is open  to debate, but an example (from Hatim and Munday 2004: 50–1) may help to explain:</a:t>
            </a:r>
          </a:p>
          <a:p>
            <a:pPr marL="344170" indent="-344170" algn="just"/>
            <a:r>
              <a:rPr lang="en-US" dirty="0">
                <a:ea typeface="+mn-lt"/>
                <a:cs typeface="+mn-lt"/>
              </a:rPr>
              <a:t>‘I had wanted for years to get </a:t>
            </a:r>
            <a:r>
              <a:rPr lang="en-US" dirty="0" err="1">
                <a:ea typeface="+mn-lt"/>
                <a:cs typeface="+mn-lt"/>
              </a:rPr>
              <a:t>Mrs</a:t>
            </a:r>
            <a:r>
              <a:rPr lang="en-US" dirty="0">
                <a:ea typeface="+mn-lt"/>
                <a:cs typeface="+mn-lt"/>
              </a:rPr>
              <a:t> Thatcher in front of my camera. As she got more powerful she got sort of sexier.’</a:t>
            </a:r>
          </a:p>
          <a:p>
            <a:pPr marL="344170" indent="-344170" algn="just"/>
            <a:r>
              <a:rPr lang="en-US" dirty="0">
                <a:ea typeface="+mn-lt"/>
                <a:cs typeface="+mn-lt"/>
              </a:rPr>
              <a:t>The quote  is from photographer Helmut Newton, recalling his wish to capture  on film the former British Prime Minister Margaret Thatcher. The problem is with the term </a:t>
            </a:r>
            <a:r>
              <a:rPr lang="en-US" i="1" dirty="0">
                <a:ea typeface="+mn-lt"/>
                <a:cs typeface="+mn-lt"/>
              </a:rPr>
              <a:t>sexier </a:t>
            </a:r>
            <a:r>
              <a:rPr lang="en-US" dirty="0">
                <a:ea typeface="+mn-lt"/>
                <a:cs typeface="+mn-lt"/>
              </a:rPr>
              <a:t>if we think of a potential translation into, say, Arabic. If we try denotative equivalence (i.e. translating it by </a:t>
            </a:r>
            <a:r>
              <a:rPr lang="en-US" i="1" dirty="0">
                <a:ea typeface="+mn-lt"/>
                <a:cs typeface="+mn-lt"/>
              </a:rPr>
              <a:t>sexy</a:t>
            </a:r>
            <a:r>
              <a:rPr lang="en-US" dirty="0">
                <a:ea typeface="+mn-lt"/>
                <a:cs typeface="+mn-lt"/>
              </a:rPr>
              <a:t>) this might convey the sense of ‘pornographic’. Connotative  equivalence  (e.g. </a:t>
            </a:r>
            <a:r>
              <a:rPr lang="en-US" i="1" dirty="0">
                <a:ea typeface="+mn-lt"/>
                <a:cs typeface="+mn-lt"/>
              </a:rPr>
              <a:t>attractiveness</a:t>
            </a:r>
            <a:r>
              <a:rPr lang="en-US" dirty="0">
                <a:ea typeface="+mn-lt"/>
                <a:cs typeface="+mn-lt"/>
              </a:rPr>
              <a:t>)  would be  better  but it may be  too direct for the communicative purpose of this type of text (i.e. it would not achieve text-normative equivalence).</a:t>
            </a:r>
            <a:endParaRPr lang="en-US" dirty="0"/>
          </a:p>
          <a:p>
            <a:pPr marL="344170" indent="-344170"/>
            <a:endParaRPr lang="en-US" dirty="0">
              <a:cs typeface="Arial" panose="020B0604020202020204"/>
            </a:endParaRPr>
          </a:p>
        </p:txBody>
      </p:sp>
    </p:spTree>
    <p:extLst>
      <p:ext uri="{BB962C8B-B14F-4D97-AF65-F5344CB8AC3E}">
        <p14:creationId xmlns="" xmlns:p14="http://schemas.microsoft.com/office/powerpoint/2010/main" val="3607803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4E7F95-933F-497F-9F4F-5B5BC1B644EB}"/>
              </a:ext>
            </a:extLst>
          </p:cNvPr>
          <p:cNvSpPr>
            <a:spLocks noGrp="1"/>
          </p:cNvSpPr>
          <p:nvPr>
            <p:ph type="title"/>
          </p:nvPr>
        </p:nvSpPr>
        <p:spPr>
          <a:xfrm>
            <a:off x="2611808" y="808056"/>
            <a:ext cx="15894632" cy="1077229"/>
          </a:xfrm>
        </p:spPr>
        <p:txBody>
          <a:bodyPr/>
          <a:lstStyle/>
          <a:p>
            <a:endParaRPr lang="en-US"/>
          </a:p>
        </p:txBody>
      </p:sp>
      <p:sp>
        <p:nvSpPr>
          <p:cNvPr id="3" name="Content Placeholder 2">
            <a:extLst>
              <a:ext uri="{FF2B5EF4-FFF2-40B4-BE49-F238E27FC236}">
                <a16:creationId xmlns="" xmlns:a16="http://schemas.microsoft.com/office/drawing/2014/main" id="{1344E2DE-DEC5-4609-A469-051400C2BAE6}"/>
              </a:ext>
            </a:extLst>
          </p:cNvPr>
          <p:cNvSpPr>
            <a:spLocks noGrp="1"/>
          </p:cNvSpPr>
          <p:nvPr>
            <p:ph idx="1"/>
          </p:nvPr>
        </p:nvSpPr>
        <p:spPr>
          <a:xfrm>
            <a:off x="990807" y="801286"/>
            <a:ext cx="10096916" cy="5809375"/>
          </a:xfrm>
        </p:spPr>
        <p:txBody>
          <a:bodyPr>
            <a:normAutofit fontScale="92500"/>
          </a:bodyPr>
          <a:lstStyle/>
          <a:p>
            <a:pPr marL="344170" indent="-344170" algn="just"/>
            <a:r>
              <a:rPr lang="en-US">
                <a:ea typeface="+mn-lt"/>
                <a:cs typeface="+mn-lt"/>
              </a:rPr>
              <a:t>Taking into account the needs of the TT readers (i.e. in order to achieve pragmatic equivalence),  the translator may prefer </a:t>
            </a:r>
            <a:r>
              <a:rPr lang="en-US" i="1">
                <a:ea typeface="+mn-lt"/>
                <a:cs typeface="+mn-lt"/>
              </a:rPr>
              <a:t>attractive femi- ninity </a:t>
            </a:r>
            <a:r>
              <a:rPr lang="en-US">
                <a:ea typeface="+mn-lt"/>
                <a:cs typeface="+mn-lt"/>
              </a:rPr>
              <a:t>or </a:t>
            </a:r>
            <a:r>
              <a:rPr lang="en-US" i="1">
                <a:ea typeface="+mn-lt"/>
                <a:cs typeface="+mn-lt"/>
              </a:rPr>
              <a:t>attractive and full of life</a:t>
            </a:r>
            <a:r>
              <a:rPr lang="en-US">
                <a:ea typeface="+mn-lt"/>
                <a:cs typeface="+mn-lt"/>
              </a:rPr>
              <a:t>, or add an expression such as </a:t>
            </a:r>
            <a:r>
              <a:rPr lang="en-US" i="1">
                <a:ea typeface="+mn-lt"/>
                <a:cs typeface="+mn-lt"/>
              </a:rPr>
              <a:t>so to speak </a:t>
            </a:r>
            <a:r>
              <a:rPr lang="en-US">
                <a:ea typeface="+mn-lt"/>
                <a:cs typeface="+mn-lt"/>
              </a:rPr>
              <a:t>to make it less direct. Full formal equivalence, in Koller’s terms, would require creativity in the use of stylistic forms appropriate to the TL that may well not be feasible.</a:t>
            </a:r>
          </a:p>
          <a:p>
            <a:pPr marL="344170" indent="-344170" algn="just"/>
            <a:r>
              <a:rPr lang="en-US" b="1">
                <a:ea typeface="+mn-lt"/>
                <a:cs typeface="+mn-lt"/>
              </a:rPr>
              <a:t>Exploration: Hierarchies of equivalence</a:t>
            </a:r>
            <a:endParaRPr lang="en-US">
              <a:ea typeface="+mn-lt"/>
              <a:cs typeface="+mn-lt"/>
            </a:endParaRPr>
          </a:p>
          <a:p>
            <a:pPr marL="344170" indent="-344170" algn="just"/>
            <a:r>
              <a:rPr lang="en-US">
                <a:ea typeface="+mn-lt"/>
                <a:cs typeface="+mn-lt"/>
              </a:rPr>
              <a:t>Look at  Koller’s hierarchy  of different  types  of equivalence. Find examples from texts in your own languages to illustrate each type. Is this model more or less workable than Nida/Newmark’s?</a:t>
            </a:r>
          </a:p>
          <a:p>
            <a:pPr marL="344170" indent="-344170"/>
            <a:endParaRPr lang="en-US" dirty="0">
              <a:cs typeface="Arial"/>
            </a:endParaRPr>
          </a:p>
        </p:txBody>
      </p:sp>
    </p:spTree>
    <p:extLst>
      <p:ext uri="{BB962C8B-B14F-4D97-AF65-F5344CB8AC3E}">
        <p14:creationId xmlns="" xmlns:p14="http://schemas.microsoft.com/office/powerpoint/2010/main" val="228397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Words>
  <Application>Microsoft Office PowerPoint</Application>
  <PresentationFormat>Custom</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vt:lpstr>
      <vt:lpstr>Exploration: Different terms</vt:lpstr>
      <vt:lpstr>Slide 3</vt:lpstr>
      <vt:lpstr>Koller: equivalence relations</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dc:creator>
  <cp:lastModifiedBy>adel</cp:lastModifiedBy>
  <cp:revision>490</cp:revision>
  <dcterms:created xsi:type="dcterms:W3CDTF">2020-03-21T21:15:18Z</dcterms:created>
  <dcterms:modified xsi:type="dcterms:W3CDTF">2020-03-25T21:01:42Z</dcterms:modified>
</cp:coreProperties>
</file>